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8" r:id="rId14"/>
    <p:sldId id="299" r:id="rId15"/>
    <p:sldId id="300" r:id="rId16"/>
    <p:sldId id="269" r:id="rId17"/>
    <p:sldId id="272" r:id="rId18"/>
    <p:sldId id="273" r:id="rId19"/>
    <p:sldId id="274" r:id="rId20"/>
    <p:sldId id="275" r:id="rId21"/>
    <p:sldId id="301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3129" autoAdjust="0"/>
  </p:normalViewPr>
  <p:slideViewPr>
    <p:cSldViewPr snapToGrid="0" snapToObjects="1">
      <p:cViewPr varScale="1">
        <p:scale>
          <a:sx n="152" d="100"/>
          <a:sy n="152" d="100"/>
        </p:scale>
        <p:origin x="7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1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52CC4-DEDF-A44C-877C-4C85C0B5F99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CA18D-0808-714F-95D5-3FCAC406D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16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CA18D-0808-714F-95D5-3FCAC406D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6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4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1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1F86-DEA0-634E-A527-48EE7E0874E9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35DC5-E5A8-4240-BABF-364BDC051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9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016" y="1710344"/>
            <a:ext cx="7772400" cy="1470025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Times New Roman"/>
                <a:cs typeface="Times New Roman"/>
              </a:rPr>
              <a:t>电子商务导论</a:t>
            </a:r>
            <a:endParaRPr lang="en-US" altLang="zh-CN" sz="4000" b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13149"/>
            <a:ext cx="7305332" cy="3244851"/>
          </a:xfrm>
        </p:spPr>
        <p:txBody>
          <a:bodyPr>
            <a:normAutofit/>
          </a:bodyPr>
          <a:lstStyle/>
          <a:p>
            <a:endParaRPr lang="en-US" altLang="zh-CN" sz="14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朱桂祥 </a:t>
            </a:r>
            <a:r>
              <a:rPr lang="en-US" altLang="zh-CN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(9120201070@nufe.edu.cn)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南京财经大学信息工程学院</a:t>
            </a:r>
            <a:b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江苏省电子商务重点实验室</a:t>
            </a:r>
            <a:b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电子商务信息处理国家级国际联合研究中心</a:t>
            </a:r>
            <a:b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zh-CN" alt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电子商务交易技术国家地方联合工程实验室</a:t>
            </a:r>
            <a:endParaRPr lang="en-US" altLang="zh-CN" sz="2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章：数据采集</a:t>
            </a:r>
            <a:endParaRPr lang="en-US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354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8382974" cy="431349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网络爬虫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为什么要使用网络爬虫？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(1)</a:t>
            </a:r>
            <a:r>
              <a:rPr lang="zh-CN" altLang="en-US" sz="2400" b="1" dirty="0">
                <a:latin typeface="+mj-ea"/>
                <a:cs typeface="Times New Roman"/>
              </a:rPr>
              <a:t>网络爬虫，搜索引擎背后的基础技术。百度和谷歌搜索显示的页面，都源自于网络爬虫每天不停的工作。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(2)</a:t>
            </a:r>
            <a:r>
              <a:rPr lang="zh-CN" altLang="en-US" sz="2400" b="1" dirty="0">
                <a:latin typeface="+mj-ea"/>
                <a:cs typeface="Times New Roman"/>
              </a:rPr>
              <a:t>网络爬虫可以一次下载大量网页。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(3)</a:t>
            </a:r>
            <a:r>
              <a:rPr lang="zh-CN" altLang="en-US" sz="2400" b="1" dirty="0">
                <a:latin typeface="+mj-ea"/>
                <a:cs typeface="Times New Roman"/>
              </a:rPr>
              <a:t>网络爬虫和各种网站开放的</a:t>
            </a:r>
            <a:r>
              <a:rPr lang="en-US" altLang="zh-CN" sz="2400" b="1" dirty="0">
                <a:latin typeface="+mj-ea"/>
                <a:cs typeface="Times New Roman"/>
              </a:rPr>
              <a:t>API</a:t>
            </a:r>
            <a:r>
              <a:rPr lang="zh-CN" altLang="en-US" sz="2400" b="1" dirty="0">
                <a:latin typeface="+mj-ea"/>
                <a:cs typeface="Times New Roman"/>
              </a:rPr>
              <a:t>有什么不同？</a:t>
            </a:r>
            <a:r>
              <a:rPr lang="en-US" altLang="zh-CN" sz="2400" b="1" dirty="0">
                <a:latin typeface="+mj-ea"/>
                <a:cs typeface="Times New Roman"/>
              </a:rPr>
              <a:t/>
            </a:r>
            <a:br>
              <a:rPr lang="en-US" altLang="zh-CN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(4)</a:t>
            </a:r>
            <a:r>
              <a:rPr lang="zh-CN" altLang="en-US" sz="2400" b="1" dirty="0">
                <a:latin typeface="+mj-ea"/>
                <a:cs typeface="Times New Roman"/>
              </a:rPr>
              <a:t>多源异构的互联网开放数据</a:t>
            </a:r>
            <a:r>
              <a:rPr lang="en-US" altLang="zh-CN" sz="2400" b="1" dirty="0">
                <a:latin typeface="+mj-ea"/>
                <a:cs typeface="Times New Roman"/>
              </a:rPr>
              <a:t>,</a:t>
            </a:r>
            <a:r>
              <a:rPr lang="zh-CN" altLang="en-US" sz="2400" b="1" dirty="0">
                <a:latin typeface="+mj-ea"/>
                <a:cs typeface="Times New Roman"/>
              </a:rPr>
              <a:t>经过预处理，数据融合以后的有价值数据。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21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网络爬虫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网络爬虫</a:t>
            </a:r>
            <a:r>
              <a:rPr lang="en-US" altLang="zh-CN" sz="2400" b="1" dirty="0">
                <a:latin typeface="+mj-ea"/>
                <a:cs typeface="Times New Roman"/>
              </a:rPr>
              <a:t>(Web Crawler)</a:t>
            </a:r>
            <a:r>
              <a:rPr lang="zh-CN" altLang="en-US" sz="2400" b="1" dirty="0">
                <a:latin typeface="+mj-ea"/>
                <a:cs typeface="Times New Roman"/>
              </a:rPr>
              <a:t>的定义：</a:t>
            </a:r>
            <a:br>
              <a:rPr lang="zh-CN" altLang="en-US" sz="2400" b="1" dirty="0">
                <a:latin typeface="+mj-ea"/>
                <a:cs typeface="Times New Roman"/>
              </a:rPr>
            </a:b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33" y="2827338"/>
            <a:ext cx="7581900" cy="2705100"/>
          </a:xfrm>
        </p:spPr>
        <p:txBody>
          <a:bodyPr>
            <a:normAutofit/>
          </a:bodyPr>
          <a:lstStyle/>
          <a:p>
            <a:pPr algn="l"/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（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1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）也叫网络蜘蛛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(Web Spider)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，利用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HTTP 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协议，根据超链接和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Web 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文档检索的方法遍历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Web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空间的程序，是一种“自动化浏览网络”的程序，或者说是一种网络机器人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[1]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（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2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）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crawler, sometimes called a spider or </a:t>
            </a:r>
            <a:r>
              <a:rPr lang="en-US" altLang="zh-CN" sz="2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spiderbot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often shortened to crawler, is an Internet bot that systematically browses the World Wide Web, typically for the purpose of Web indexing[2].</a:t>
            </a:r>
            <a:endParaRPr lang="zh-CN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defTabSz="1406525"/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[1]</a:t>
            </a:r>
            <a:r>
              <a:rPr lang="zh-CN" altLang="en-US" dirty="0">
                <a:solidFill>
                  <a:srgbClr val="FFFFFF"/>
                </a:solidFill>
                <a:latin typeface="Calibri" charset="0"/>
              </a:rPr>
              <a:t>大数据分析，曹杰等编著</a:t>
            </a:r>
          </a:p>
          <a:p>
            <a:pPr defTabSz="1406525"/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[2]</a:t>
            </a:r>
            <a:r>
              <a:rPr lang="zh-CN" altLang="en-US" dirty="0">
                <a:solidFill>
                  <a:srgbClr val="FFFFFF"/>
                </a:solidFill>
                <a:latin typeface="Calibri" charset="0"/>
              </a:rPr>
              <a:t>维基百科</a:t>
            </a:r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:https://</a:t>
            </a:r>
            <a:r>
              <a:rPr lang="en-US" altLang="zh-CN" dirty="0" err="1">
                <a:solidFill>
                  <a:srgbClr val="FFFFFF"/>
                </a:solidFill>
                <a:latin typeface="Calibri" charset="0"/>
              </a:rPr>
              <a:t>en.wikipedia.org</a:t>
            </a:r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/wiki/</a:t>
            </a:r>
            <a:r>
              <a:rPr lang="en-US" altLang="zh-CN" dirty="0" err="1">
                <a:solidFill>
                  <a:srgbClr val="FFFFFF"/>
                </a:solidFill>
                <a:latin typeface="Calibri" charset="0"/>
              </a:rPr>
              <a:t>Web_crawler</a:t>
            </a:r>
            <a:endParaRPr lang="zh-CN" altLang="en-U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409" y="1270467"/>
            <a:ext cx="2546921" cy="15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26880"/>
            <a:ext cx="8514736" cy="398012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网络爬虫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网络爬虫的分类：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(1)</a:t>
            </a:r>
            <a:r>
              <a:rPr lang="zh-CN" altLang="en-US" sz="2400" b="1" dirty="0">
                <a:latin typeface="+mj-ea"/>
                <a:cs typeface="Times New Roman"/>
              </a:rPr>
              <a:t>全网爬虫</a:t>
            </a:r>
            <a:r>
              <a:rPr lang="en-US" altLang="zh-CN" sz="2400" b="1" dirty="0">
                <a:latin typeface="+mj-ea"/>
                <a:cs typeface="Times New Roman"/>
              </a:rPr>
              <a:t>:</a:t>
            </a:r>
            <a:r>
              <a:rPr lang="zh-CN" altLang="en-US" sz="2400" b="1">
                <a:latin typeface="+mj-ea"/>
                <a:cs typeface="Times New Roman"/>
              </a:rPr>
              <a:t>搜集整个互联网的</a:t>
            </a:r>
            <a:r>
              <a:rPr lang="zh-CN" altLang="en-US" sz="2400" b="1" dirty="0">
                <a:latin typeface="+mj-ea"/>
                <a:cs typeface="Times New Roman"/>
              </a:rPr>
              <a:t>网页</a:t>
            </a:r>
            <a:r>
              <a:rPr lang="en-US" altLang="zh-CN" sz="2400" b="1" dirty="0">
                <a:latin typeface="+mj-ea"/>
                <a:cs typeface="Times New Roman"/>
              </a:rPr>
              <a:t>(</a:t>
            </a:r>
            <a:r>
              <a:rPr lang="zh-CN" altLang="en-US" sz="2400" b="1" dirty="0">
                <a:latin typeface="+mj-ea"/>
                <a:cs typeface="Times New Roman"/>
              </a:rPr>
              <a:t>百度，谷歌，搜狗等</a:t>
            </a:r>
            <a:r>
              <a:rPr lang="en-US" altLang="zh-CN" sz="2400" b="1" dirty="0">
                <a:latin typeface="+mj-ea"/>
                <a:cs typeface="Times New Roman"/>
              </a:rPr>
              <a:t>)</a:t>
            </a: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(2)</a:t>
            </a:r>
            <a:r>
              <a:rPr lang="zh-CN" altLang="en-US" sz="2400" b="1" dirty="0">
                <a:latin typeface="+mj-ea"/>
                <a:cs typeface="Times New Roman"/>
              </a:rPr>
              <a:t>主题网络爬虫</a:t>
            </a:r>
            <a:r>
              <a:rPr lang="en-US" altLang="zh-CN" sz="2400" b="1" dirty="0">
                <a:latin typeface="+mj-ea"/>
                <a:cs typeface="Times New Roman"/>
                <a:sym typeface="Wingdings"/>
              </a:rPr>
              <a:t>: </a:t>
            </a:r>
            <a:r>
              <a:rPr lang="zh-CN" altLang="en-US" sz="2400" b="1" dirty="0">
                <a:latin typeface="+mj-ea"/>
                <a:cs typeface="Times New Roman"/>
                <a:sym typeface="Wingdings"/>
              </a:rPr>
              <a:t>特定需求的爬虫，比如八爪鱼</a:t>
            </a:r>
            <a:r>
              <a:rPr lang="en-US" altLang="zh-CN" sz="2400" b="1" dirty="0">
                <a:latin typeface="+mj-ea"/>
                <a:cs typeface="Times New Roman"/>
                <a:sym typeface="Wingdings"/>
              </a:rPr>
              <a:t/>
            </a:r>
            <a:br>
              <a:rPr lang="en-US" altLang="zh-CN" sz="2400" b="1" dirty="0">
                <a:latin typeface="+mj-ea"/>
                <a:cs typeface="Times New Roman"/>
                <a:sym typeface="Wingdings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(3)</a:t>
            </a:r>
            <a:r>
              <a:rPr lang="zh-CN" altLang="en-US" sz="2400" b="1" dirty="0">
                <a:latin typeface="+mj-ea"/>
                <a:cs typeface="Times New Roman"/>
              </a:rPr>
              <a:t>增量式网络爬虫</a:t>
            </a:r>
            <a:r>
              <a:rPr lang="en-US" altLang="zh-CN" sz="2400" b="1" dirty="0">
                <a:latin typeface="+mj-ea"/>
                <a:cs typeface="Times New Roman"/>
              </a:rPr>
              <a:t>:</a:t>
            </a:r>
            <a:r>
              <a:rPr lang="zh-CN" altLang="en-US" sz="2400" b="1" dirty="0">
                <a:latin typeface="+mj-ea"/>
                <a:cs typeface="Times New Roman"/>
                <a:sym typeface="Wingdings"/>
              </a:rPr>
              <a:t>不抓取重复的数据，保证新数据和旧数据的唯一性。</a:t>
            </a: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en-US" altLang="zh-CN" sz="2400" b="1" dirty="0">
                <a:latin typeface="+mj-ea"/>
                <a:cs typeface="Times New Roman"/>
              </a:rPr>
              <a:t>(4)</a:t>
            </a:r>
            <a:r>
              <a:rPr lang="zh-CN" altLang="en-US" sz="2400" b="1" dirty="0">
                <a:latin typeface="+mj-ea"/>
                <a:cs typeface="Times New Roman"/>
              </a:rPr>
              <a:t>深层网络爬虫</a:t>
            </a:r>
            <a:r>
              <a:rPr lang="en-US" altLang="zh-CN" sz="2400" b="1" dirty="0">
                <a:latin typeface="+mj-ea"/>
                <a:cs typeface="Times New Roman"/>
              </a:rPr>
              <a:t>: </a:t>
            </a:r>
            <a:r>
              <a:rPr lang="zh-CN" altLang="en-US" sz="2400" b="1" dirty="0">
                <a:latin typeface="+mj-ea"/>
                <a:cs typeface="Times New Roman"/>
              </a:rPr>
              <a:t>深层网络爬虫对应深层网络数据。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表层网络数据：网页显示的内容。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深层网络数据：藏在网页背后的数据库的内容，并没有完全通过网页展示出来。或者是特定用户才有权限看到的内容。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687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6406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网络爬虫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网络爬虫的预备基础知识：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>客户端</a:t>
            </a:r>
            <a:r>
              <a:rPr lang="en-US" altLang="zh-CN" sz="2400" b="1" dirty="0">
                <a:latin typeface="+mj-ea"/>
                <a:cs typeface="Times New Roman"/>
              </a:rPr>
              <a:t>-</a:t>
            </a:r>
            <a:r>
              <a:rPr lang="zh-CN" altLang="en-US" sz="2400" b="1" dirty="0">
                <a:latin typeface="+mj-ea"/>
                <a:cs typeface="Times New Roman"/>
              </a:rPr>
              <a:t>服务器</a:t>
            </a:r>
            <a:r>
              <a:rPr lang="zh-CN" altLang="zh-CN" sz="2400" b="1" dirty="0">
                <a:latin typeface="+mj-ea"/>
                <a:cs typeface="Times New Roman"/>
              </a:rPr>
              <a:t>C</a:t>
            </a:r>
            <a:r>
              <a:rPr lang="en-US" altLang="zh-CN" sz="2400" b="1" dirty="0">
                <a:latin typeface="+mj-ea"/>
                <a:cs typeface="Times New Roman"/>
              </a:rPr>
              <a:t>S</a:t>
            </a:r>
            <a:r>
              <a:rPr lang="zh-CN" altLang="en-US" sz="2400" b="1" dirty="0">
                <a:latin typeface="+mj-ea"/>
                <a:cs typeface="Times New Roman"/>
              </a:rPr>
              <a:t>模式</a:t>
            </a:r>
            <a:r>
              <a:rPr lang="en-US" altLang="zh-CN" sz="2400" b="1" dirty="0">
                <a:latin typeface="+mj-ea"/>
                <a:cs typeface="Times New Roman"/>
              </a:rPr>
              <a:t>(Client - Server)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64" y="2363530"/>
            <a:ext cx="5207000" cy="3048120"/>
          </a:xfrm>
        </p:spPr>
        <p:txBody>
          <a:bodyPr>
            <a:normAutofit lnSpcReduction="10000"/>
          </a:bodyPr>
          <a:lstStyle/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客户端向服务器发起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请求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(request),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服务端向客户端给予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响应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(response)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根据具体的业务不同，不同的请求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和响应规则由不同的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协议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来定义。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包括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HTTP(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H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yper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ext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ransfer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P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rotocol)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协议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,HTTPS(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H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yper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ext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ransfer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P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rotocol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S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ecure)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等等。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2880px-Client-server-model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32" y="1887280"/>
            <a:ext cx="3894867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6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382850"/>
            <a:ext cx="6406536" cy="938213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常用的网络爬虫工具：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876" y="1990220"/>
            <a:ext cx="8243142" cy="3552000"/>
          </a:xfrm>
        </p:spPr>
        <p:txBody>
          <a:bodyPr>
            <a:noAutofit/>
          </a:bodyPr>
          <a:lstStyle/>
          <a:p>
            <a:pPr marL="342900" indent="-34290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Scrapy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Scrapy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是基于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的一个库，为了抓取网页数据、提取结构性数据而编写的应用框架，该框架是封装的，包含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（异步调度和处理）、下载器（多线程的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Downloader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）、解析器（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）和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twisted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（异步处理）等。对于网站的内容爬取，其速度非常快捷。优点：通过管道的方式存入数据库，灵活，可保存为多种形式。缺点：无法用它完成分布式爬取。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PySpider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：一个国人编写的强大的网络爬虫系统并带有强大的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WebUI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。采用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语言编写，分布式架构，支持多种数据库后端，强大的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WebUI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支持脚本编辑器，任务监视器，项目管理器以及结果查看器。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脚本控制，可以用任何你喜欢的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解析包。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是为搜索引擎设计的爬虫，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运行的一套流程里，有三分之二是为了搜索引擎而设计的。对精抽取没有太大的意义。也就是说，用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做数据抽取，会浪费很多的时间在不必要的计算上。而且如果你试图通过对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进行二次开发，来使得它适用于精抽取的业务，基本上就要破坏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的框架，把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改的面目全非。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6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722" y="5915671"/>
            <a:ext cx="1621377" cy="8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382850"/>
            <a:ext cx="6406536" cy="938213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常用的网络爬虫工具：</a:t>
            </a:r>
            <a:br>
              <a:rPr lang="zh-CN" altLang="en-US" sz="2400" b="1" dirty="0">
                <a:latin typeface="+mj-ea"/>
                <a:cs typeface="Times New Roman"/>
              </a:rPr>
            </a:br>
            <a:r>
              <a:rPr lang="zh-CN" altLang="en-US" sz="2400" b="1" dirty="0">
                <a:latin typeface="+mj-ea"/>
                <a:cs typeface="Times New Roman"/>
              </a:rPr>
              <a:t/>
            </a:r>
            <a:br>
              <a:rPr lang="zh-CN" altLang="en-US" sz="2400" b="1" dirty="0">
                <a:latin typeface="+mj-ea"/>
                <a:cs typeface="Times New Roman"/>
              </a:rPr>
            </a:b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876" y="1990220"/>
            <a:ext cx="8243142" cy="3552000"/>
          </a:xfrm>
        </p:spPr>
        <p:txBody>
          <a:bodyPr>
            <a:noAutofit/>
          </a:bodyPr>
          <a:lstStyle/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Crawler4j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Crawler4j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是一个开源的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类库提供一个用于抓取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页面的简单接口。可以利用它来构建一个多线程的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爬虫。优点：支持多线程采集。缺点：不支持动态网页抓取，例如网页的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部分。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DotnetSpider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这是国人开源的一个跨平台、高性能、轻量级的爬虫软件，采用 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开发。目前是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开源爬虫最为优秀的爬虫之一。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Larbin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：是一种开源的网络爬虫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网络蜘蛛，由法国的年轻人 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Ailleret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独立开发。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larbin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目的是能够跟踪页面的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进行扩展的抓取，最后为搜索引擎提供广泛的数据来源。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Larbin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只是一个爬虫，也就是说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larbin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只抓取网页，至于如何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的事情则由用户自己完成。另外，如何存储到数据库以及建立索引的事情 </a:t>
            </a: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larbin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也不提供。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6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722" y="5915671"/>
            <a:ext cx="1621377" cy="8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4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60305"/>
            <a:ext cx="3358536" cy="2433895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网络爬虫的预备基础知识：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协议基于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模式，是一种请求响应的协议。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通常请求由客户机上的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浏览器发出，而服务器上的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网站收到请求，给出响应。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右边是一个访问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百科的例子。包括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Request, Response Header, Response body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三个部分。</a:t>
            </a: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Http_request_telnet_ubuntu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236405"/>
            <a:ext cx="5524500" cy="39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4488836" cy="3995995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>网络爬虫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网络爬虫的技术原理（如右图所示）：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(1)</a:t>
            </a:r>
            <a:r>
              <a:rPr lang="zh-CN" altLang="en-US" sz="1800" b="1" dirty="0">
                <a:latin typeface="+mj-ea"/>
                <a:cs typeface="Times New Roman"/>
              </a:rPr>
              <a:t>调度器</a:t>
            </a:r>
            <a:r>
              <a:rPr lang="en-US" altLang="zh-CN" sz="1800" b="1" dirty="0">
                <a:latin typeface="+mj-ea"/>
                <a:cs typeface="Times New Roman"/>
              </a:rPr>
              <a:t>(Scheduler)</a:t>
            </a:r>
            <a:r>
              <a:rPr lang="zh-CN" altLang="en-US" sz="1800" b="1" dirty="0">
                <a:latin typeface="+mj-ea"/>
                <a:cs typeface="Times New Roman"/>
              </a:rPr>
              <a:t>输入种子</a:t>
            </a:r>
            <a:r>
              <a:rPr lang="en-US" altLang="zh-CN" sz="1800" b="1" dirty="0">
                <a:latin typeface="+mj-ea"/>
                <a:cs typeface="Times New Roman"/>
              </a:rPr>
              <a:t>URL</a:t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(2)</a:t>
            </a:r>
            <a:r>
              <a:rPr lang="zh-CN" altLang="en-US" sz="1800" b="1" dirty="0">
                <a:latin typeface="+mj-ea"/>
                <a:cs typeface="Times New Roman"/>
              </a:rPr>
              <a:t>下载器（</a:t>
            </a:r>
            <a:r>
              <a:rPr lang="en-US" altLang="zh-CN" sz="1800" b="1" dirty="0">
                <a:latin typeface="+mj-ea"/>
                <a:cs typeface="Times New Roman"/>
              </a:rPr>
              <a:t>Downloader</a:t>
            </a:r>
            <a:r>
              <a:rPr lang="zh-CN" altLang="en-US" sz="1800" b="1" dirty="0">
                <a:latin typeface="+mj-ea"/>
                <a:cs typeface="Times New Roman"/>
              </a:rPr>
              <a:t>）下载相关页面。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(3)</a:t>
            </a:r>
            <a:r>
              <a:rPr lang="zh-CN" altLang="en-US" sz="1800" b="1" dirty="0">
                <a:latin typeface="+mj-ea"/>
                <a:cs typeface="Times New Roman"/>
              </a:rPr>
              <a:t>下载器从下载的页面中，由挖网页解析器抽取关联的</a:t>
            </a:r>
            <a:r>
              <a:rPr lang="en-US" altLang="zh-CN" sz="1800" b="1" dirty="0">
                <a:latin typeface="+mj-ea"/>
                <a:cs typeface="Times New Roman"/>
              </a:rPr>
              <a:t>URLs,</a:t>
            </a:r>
            <a:r>
              <a:rPr lang="zh-CN" altLang="en-US" sz="1800" b="1" dirty="0">
                <a:latin typeface="+mj-ea"/>
                <a:cs typeface="Times New Roman"/>
              </a:rPr>
              <a:t>放入调度器的队列</a:t>
            </a:r>
            <a:r>
              <a:rPr lang="en-US" altLang="zh-CN" sz="1800" b="1" dirty="0">
                <a:latin typeface="+mj-ea"/>
                <a:cs typeface="Times New Roman"/>
              </a:rPr>
              <a:t>Queue,</a:t>
            </a:r>
            <a:r>
              <a:rPr lang="zh-CN" altLang="en-US" sz="1800" b="1" dirty="0">
                <a:latin typeface="+mj-ea"/>
                <a:cs typeface="Times New Roman"/>
              </a:rPr>
              <a:t>等待下一轮处理。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(4)</a:t>
            </a:r>
            <a:r>
              <a:rPr lang="zh-CN" altLang="en-US" sz="1800" b="1" dirty="0">
                <a:latin typeface="+mj-ea"/>
                <a:cs typeface="Times New Roman"/>
              </a:rPr>
              <a:t>下载器把下载得到的页面进行存储。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(5)</a:t>
            </a:r>
            <a:r>
              <a:rPr lang="zh-CN" altLang="en-US" sz="1800" b="1" dirty="0">
                <a:latin typeface="+mj-ea"/>
                <a:cs typeface="Times New Roman"/>
              </a:rPr>
              <a:t>调度器从增量的</a:t>
            </a:r>
            <a:r>
              <a:rPr lang="en-US" altLang="zh-CN" sz="1800" b="1" dirty="0">
                <a:latin typeface="+mj-ea"/>
                <a:cs typeface="Times New Roman"/>
              </a:rPr>
              <a:t>URLs</a:t>
            </a:r>
            <a:r>
              <a:rPr lang="zh-CN" altLang="en-US" sz="1800" b="1" dirty="0">
                <a:latin typeface="+mj-ea"/>
                <a:cs typeface="Times New Roman"/>
              </a:rPr>
              <a:t>开始新一轮任，重复步骤</a:t>
            </a:r>
            <a:r>
              <a:rPr lang="en-US" altLang="zh-CN" sz="1800" b="1" dirty="0">
                <a:latin typeface="+mj-ea"/>
                <a:cs typeface="Times New Roman"/>
              </a:rPr>
              <a:t>(1)-(4)</a:t>
            </a:r>
            <a:r>
              <a:rPr lang="zh-CN" altLang="en-US" sz="1800" b="1" dirty="0">
                <a:latin typeface="+mj-ea"/>
                <a:cs typeface="Times New Roman"/>
              </a:rPr>
              <a:t>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(6)</a:t>
            </a:r>
            <a:r>
              <a:rPr lang="zh-CN" altLang="en-US" sz="1800" b="1" dirty="0">
                <a:latin typeface="+mj-ea"/>
                <a:cs typeface="Times New Roman"/>
              </a:rPr>
              <a:t>整个过程迭代，直到队列中的</a:t>
            </a:r>
            <a:r>
              <a:rPr lang="en-US" altLang="zh-CN" sz="1800" b="1" dirty="0">
                <a:latin typeface="+mj-ea"/>
                <a:cs typeface="Times New Roman"/>
              </a:rPr>
              <a:t>URLs</a:t>
            </a:r>
            <a:r>
              <a:rPr lang="zh-CN" altLang="en-US" sz="1800" b="1" dirty="0">
                <a:latin typeface="+mj-ea"/>
                <a:cs typeface="Times New Roman"/>
              </a:rPr>
              <a:t>列表为空，停止下载。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WebCrawlerArchitecture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51" y="1871663"/>
            <a:ext cx="3823687" cy="29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7943235" cy="4249996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>网络爬虫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网络爬虫实战的常用工具。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C/C++</a:t>
            </a:r>
            <a:r>
              <a:rPr lang="zh-CN" altLang="en-US" sz="1800" b="1" dirty="0">
                <a:latin typeface="+mj-ea"/>
                <a:cs typeface="Times New Roman"/>
              </a:rPr>
              <a:t>等语言一般用于百度等搜索引擎公司，用于设计通用的搜索引擎，但是由于实现比较复杂，不适合初学者。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P</a:t>
            </a:r>
            <a:r>
              <a:rPr lang="en-US" altLang="zh-CN" sz="1800" b="1" dirty="0" err="1">
                <a:latin typeface="+mj-ea"/>
                <a:cs typeface="Times New Roman"/>
              </a:rPr>
              <a:t>ython</a:t>
            </a:r>
            <a:r>
              <a:rPr lang="zh-CN" altLang="en-US" sz="1800" b="1" dirty="0">
                <a:latin typeface="+mj-ea"/>
                <a:cs typeface="Times New Roman"/>
              </a:rPr>
              <a:t>相比较</a:t>
            </a:r>
            <a:r>
              <a:rPr lang="en-US" altLang="zh-CN" sz="1800" b="1" dirty="0">
                <a:latin typeface="+mj-ea"/>
                <a:cs typeface="Times New Roman"/>
              </a:rPr>
              <a:t>C/C++</a:t>
            </a:r>
            <a:r>
              <a:rPr lang="zh-CN" altLang="en-US" sz="1800" b="1" dirty="0">
                <a:latin typeface="+mj-ea"/>
                <a:cs typeface="Times New Roman"/>
              </a:rPr>
              <a:t>而言，具有简单易学，功能较全的特点。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zh-CN" sz="1800" b="1" dirty="0">
                <a:latin typeface="+mj-ea"/>
                <a:cs typeface="Times New Roman"/>
              </a:rPr>
              <a:t>P</a:t>
            </a:r>
            <a:r>
              <a:rPr lang="en-US" altLang="zh-CN" sz="1800" b="1" dirty="0" err="1">
                <a:latin typeface="+mj-ea"/>
                <a:cs typeface="Times New Roman"/>
              </a:rPr>
              <a:t>ython</a:t>
            </a:r>
            <a:r>
              <a:rPr lang="zh-CN" altLang="en-US" sz="1800" b="1" dirty="0">
                <a:latin typeface="+mj-ea"/>
                <a:cs typeface="Times New Roman"/>
              </a:rPr>
              <a:t>的</a:t>
            </a:r>
            <a:r>
              <a:rPr lang="en-US" altLang="zh-CN" sz="1800" b="1" dirty="0" err="1">
                <a:latin typeface="+mj-ea"/>
                <a:cs typeface="Times New Roman"/>
              </a:rPr>
              <a:t>url</a:t>
            </a:r>
            <a:r>
              <a:rPr lang="zh-CN" altLang="en-US" sz="1800" b="1" dirty="0">
                <a:latin typeface="+mj-ea"/>
                <a:cs typeface="Times New Roman"/>
              </a:rPr>
              <a:t>和</a:t>
            </a:r>
            <a:r>
              <a:rPr lang="en-US" altLang="zh-CN" sz="1800" b="1" dirty="0" err="1">
                <a:latin typeface="+mj-ea"/>
                <a:cs typeface="Times New Roman"/>
              </a:rPr>
              <a:t>urllib</a:t>
            </a:r>
            <a:r>
              <a:rPr lang="zh-CN" altLang="en-US" sz="1800" b="1" dirty="0">
                <a:latin typeface="+mj-ea"/>
                <a:cs typeface="Times New Roman"/>
              </a:rPr>
              <a:t>：由</a:t>
            </a:r>
            <a:r>
              <a:rPr lang="en-US" altLang="zh-CN" sz="1800" b="1" dirty="0">
                <a:latin typeface="+mj-ea"/>
                <a:cs typeface="Times New Roman"/>
              </a:rPr>
              <a:t>URLs</a:t>
            </a:r>
            <a:r>
              <a:rPr lang="zh-CN" altLang="en-US" sz="1800" b="1" dirty="0">
                <a:latin typeface="+mj-ea"/>
                <a:cs typeface="Times New Roman"/>
              </a:rPr>
              <a:t>列表得到网页内容</a:t>
            </a:r>
            <a:r>
              <a:rPr lang="en-US" altLang="zh-CN" sz="1800" b="1" dirty="0">
                <a:latin typeface="+mj-ea"/>
                <a:cs typeface="Times New Roman"/>
              </a:rPr>
              <a:t>,</a:t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Re</a:t>
            </a:r>
            <a:r>
              <a:rPr lang="zh-CN" altLang="en-US" sz="1800" b="1" dirty="0">
                <a:latin typeface="+mj-ea"/>
                <a:cs typeface="Times New Roman"/>
              </a:rPr>
              <a:t>库：通过正则表达式解析下载网页中的</a:t>
            </a:r>
            <a:r>
              <a:rPr lang="en-US" altLang="zh-CN" sz="1800" b="1" dirty="0">
                <a:latin typeface="+mj-ea"/>
                <a:cs typeface="Times New Roman"/>
              </a:rPr>
              <a:t>URLs</a:t>
            </a:r>
            <a:r>
              <a:rPr lang="zh-CN" altLang="en-US" sz="1800" b="1" dirty="0">
                <a:latin typeface="+mj-ea"/>
                <a:cs typeface="Times New Roman"/>
              </a:rPr>
              <a:t>，并放到队列</a:t>
            </a:r>
            <a:r>
              <a:rPr lang="en-US" altLang="zh-CN" sz="1800" b="1" dirty="0">
                <a:latin typeface="+mj-ea"/>
                <a:cs typeface="Times New Roman"/>
              </a:rPr>
              <a:t>Queue</a:t>
            </a:r>
            <a:r>
              <a:rPr lang="zh-CN" altLang="en-US" sz="1800" b="1" dirty="0">
                <a:latin typeface="+mj-ea"/>
                <a:cs typeface="Times New Roman"/>
              </a:rPr>
              <a:t>中。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整个爬虫框架</a:t>
            </a:r>
            <a:r>
              <a:rPr lang="en-US" altLang="zh-CN" sz="1800" b="1" dirty="0" err="1">
                <a:latin typeface="+mj-ea"/>
                <a:cs typeface="Times New Roman"/>
              </a:rPr>
              <a:t>Scrapy</a:t>
            </a:r>
            <a:r>
              <a:rPr lang="en-US" altLang="zh-CN" sz="1800" b="1" dirty="0">
                <a:latin typeface="+mj-ea"/>
                <a:cs typeface="Times New Roman"/>
              </a:rPr>
              <a:t> = </a:t>
            </a:r>
            <a:r>
              <a:rPr lang="en-US" altLang="zh-CN" sz="1800" b="1" dirty="0" err="1">
                <a:latin typeface="+mj-ea"/>
                <a:cs typeface="Times New Roman"/>
              </a:rPr>
              <a:t>Scrach</a:t>
            </a:r>
            <a:r>
              <a:rPr lang="en-US" altLang="zh-CN" sz="1800" b="1" dirty="0">
                <a:latin typeface="+mj-ea"/>
                <a:cs typeface="Times New Roman"/>
              </a:rPr>
              <a:t>(</a:t>
            </a:r>
            <a:r>
              <a:rPr lang="zh-CN" altLang="en-US" sz="1800" b="1" dirty="0">
                <a:latin typeface="+mj-ea"/>
                <a:cs typeface="Times New Roman"/>
              </a:rPr>
              <a:t>抓取</a:t>
            </a:r>
            <a:r>
              <a:rPr lang="en-US" altLang="zh-CN" sz="1800" b="1" dirty="0">
                <a:latin typeface="+mj-ea"/>
                <a:cs typeface="Times New Roman"/>
              </a:rPr>
              <a:t>)+Python</a:t>
            </a: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842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9580"/>
            <a:ext cx="5841999" cy="1778000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>网络爬虫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一个</a:t>
            </a:r>
            <a:r>
              <a:rPr lang="en-US" altLang="zh-CN" sz="1800" b="1" dirty="0" err="1">
                <a:latin typeface="+mj-ea"/>
                <a:cs typeface="Times New Roman"/>
              </a:rPr>
              <a:t>Scrapy</a:t>
            </a:r>
            <a:r>
              <a:rPr lang="zh-CN" altLang="en-US" sz="1800" b="1" dirty="0">
                <a:latin typeface="+mj-ea"/>
                <a:cs typeface="Times New Roman"/>
              </a:rPr>
              <a:t>的例子：抓取某网站的内容</a:t>
            </a:r>
            <a:r>
              <a:rPr lang="en-US" altLang="zh-CN" sz="1800" b="1" dirty="0">
                <a:latin typeface="+mj-ea"/>
                <a:cs typeface="Times New Roman"/>
              </a:rPr>
              <a:t>(1).</a:t>
            </a: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图片 2" descr="屏幕快照 2019-03-06 下午2.31.2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44" y="1579698"/>
            <a:ext cx="6157770" cy="4059102"/>
          </a:xfrm>
          <a:prstGeom prst="rect">
            <a:avLst/>
          </a:prstGeom>
        </p:spPr>
      </p:pic>
      <p:pic>
        <p:nvPicPr>
          <p:cNvPr id="5" name="图片 4" descr="屏幕快照 2019-03-06 下午2.31.3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5641932"/>
            <a:ext cx="4749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为什么要有数据采集和预处理？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8307548" cy="2973388"/>
          </a:xfrm>
        </p:spPr>
        <p:txBody>
          <a:bodyPr>
            <a:normAutofit fontScale="55000" lnSpcReduction="20000"/>
          </a:bodyPr>
          <a:lstStyle/>
          <a:p>
            <a:pPr algn="l">
              <a:spcBef>
                <a:spcPct val="0"/>
              </a:spcBef>
            </a:pP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数据是大数据分析的原材料，但原始数据</a:t>
            </a: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(raw data)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往往不能直接使用。面临着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不规范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不完整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 algn="l">
              <a:spcBef>
                <a:spcPct val="0"/>
              </a:spcBef>
            </a:pP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数据采集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可以解决数据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不完整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的问题，而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预处理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可以解决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不规范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 algn="l">
              <a:spcBef>
                <a:spcPct val="0"/>
              </a:spcBef>
            </a:pP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数据采集，预处理是数据分析的前期工作，并在整个大数据分析中起到非常重要的基础作用。如果数据出错了，后面的分析工作往往受重要影响。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浮沙之上，难建高楼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l">
              <a:spcBef>
                <a:spcPct val="0"/>
              </a:spcBef>
            </a:pP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数据采集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面临着</a:t>
            </a: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规模性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(Volume)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多样性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(Variety)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高速性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(Velocity)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价值高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等诸多挑战。 </a:t>
            </a:r>
          </a:p>
          <a:p>
            <a:pPr algn="l">
              <a:spcBef>
                <a:spcPct val="0"/>
              </a:spcBef>
            </a:pPr>
            <a:endParaRPr lang="zh-CN" altLang="en-US" sz="3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</a:pP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预处理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面临着大数据</a:t>
            </a: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Veracity(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真实性</a:t>
            </a:r>
            <a:r>
              <a:rPr lang="en-US" altLang="zh-CN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9580"/>
            <a:ext cx="5841999" cy="1778000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>网络爬虫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一个</a:t>
            </a:r>
            <a:r>
              <a:rPr lang="en-US" altLang="zh-CN" sz="1800" b="1" dirty="0" err="1">
                <a:latin typeface="+mj-ea"/>
                <a:cs typeface="Times New Roman"/>
              </a:rPr>
              <a:t>Scrapy</a:t>
            </a:r>
            <a:r>
              <a:rPr lang="zh-CN" altLang="en-US" sz="1800" b="1" dirty="0">
                <a:latin typeface="+mj-ea"/>
                <a:cs typeface="Times New Roman"/>
              </a:rPr>
              <a:t>的例子：抓取某网站的内容</a:t>
            </a:r>
            <a:r>
              <a:rPr lang="en-US" altLang="zh-CN" sz="1800" b="1" dirty="0">
                <a:latin typeface="+mj-ea"/>
                <a:cs typeface="Times New Roman"/>
              </a:rPr>
              <a:t>(2).</a:t>
            </a: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20" name="图片 19" descr="屏幕快照 2019-03-06 下午2.31.4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" y="1712101"/>
            <a:ext cx="8808659" cy="27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9580"/>
            <a:ext cx="5841999" cy="1778000"/>
          </a:xfrm>
        </p:spPr>
        <p:txBody>
          <a:bodyPr>
            <a:noAutofit/>
          </a:bodyPr>
          <a:lstStyle/>
          <a:p>
            <a:pPr algn="l"/>
            <a:r>
              <a:rPr lang="en-US" altLang="zh-CN" sz="1800" b="1" dirty="0">
                <a:latin typeface="+mj-ea"/>
                <a:cs typeface="Times New Roman"/>
              </a:rPr>
              <a:t>Python</a:t>
            </a:r>
            <a:r>
              <a:rPr lang="zh-CN" altLang="en-US" sz="1800" b="1" dirty="0">
                <a:latin typeface="+mj-ea"/>
                <a:cs typeface="Times New Roman"/>
              </a:rPr>
              <a:t>通过</a:t>
            </a:r>
            <a:r>
              <a:rPr lang="en-US" altLang="zh-CN" sz="1800" b="1" dirty="0" err="1">
                <a:latin typeface="+mj-ea"/>
                <a:cs typeface="Times New Roman"/>
              </a:rPr>
              <a:t>pyodbc</a:t>
            </a:r>
            <a:r>
              <a:rPr lang="zh-CN" altLang="en-US" sz="1800" b="1" dirty="0">
                <a:latin typeface="+mj-ea"/>
                <a:cs typeface="Times New Roman"/>
              </a:rPr>
              <a:t>连接</a:t>
            </a:r>
            <a:r>
              <a:rPr lang="en-US" altLang="zh-CN" sz="1800" b="1" dirty="0" err="1">
                <a:latin typeface="+mj-ea"/>
                <a:cs typeface="Times New Roman"/>
              </a:rPr>
              <a:t>Sql</a:t>
            </a:r>
            <a:r>
              <a:rPr lang="en-US" altLang="zh-CN" sz="1800" b="1" dirty="0">
                <a:latin typeface="+mj-ea"/>
                <a:cs typeface="Times New Roman"/>
              </a:rPr>
              <a:t> Server</a:t>
            </a:r>
            <a:r>
              <a:rPr lang="zh-CN" altLang="en-US" sz="1800" b="1" dirty="0">
                <a:latin typeface="+mj-ea"/>
                <a:cs typeface="Times New Roman"/>
              </a:rPr>
              <a:t>数据库进行数据操作：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154"/>
            <a:ext cx="9010868" cy="44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9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7943235" cy="4249996"/>
          </a:xfrm>
        </p:spPr>
        <p:txBody>
          <a:bodyPr>
            <a:noAutofit/>
          </a:bodyPr>
          <a:lstStyle/>
          <a:p>
            <a:pPr algn="l"/>
            <a:r>
              <a:rPr lang="zh-CN" altLang="x-none" sz="1800" b="1" dirty="0">
                <a:latin typeface="+mj-ea"/>
                <a:cs typeface="Times New Roman"/>
              </a:rPr>
              <a:t>网络</a:t>
            </a:r>
            <a:r>
              <a:rPr lang="zh-CN" altLang="en-US" sz="1800" b="1" dirty="0">
                <a:latin typeface="+mj-ea"/>
                <a:cs typeface="Times New Roman"/>
              </a:rPr>
              <a:t>爬虫与反爬虫技术：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为什么要反爬虫？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(1)</a:t>
            </a:r>
            <a:r>
              <a:rPr lang="zh-CN" altLang="en-US" sz="1800" b="1" dirty="0">
                <a:latin typeface="+mj-ea"/>
                <a:cs typeface="Times New Roman"/>
              </a:rPr>
              <a:t>爬虫消耗了大量的服务器响应资源，使得正常的响应变慢。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(2)</a:t>
            </a:r>
            <a:r>
              <a:rPr lang="zh-CN" altLang="en-US" sz="1800" b="1" dirty="0">
                <a:latin typeface="+mj-ea"/>
                <a:cs typeface="Times New Roman"/>
              </a:rPr>
              <a:t>爬虫会盗用一部分网站不想公开的数据和信息。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/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反爬虫的主要技术有哪些？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(1)</a:t>
            </a:r>
            <a:r>
              <a:rPr lang="zh-CN" altLang="en-US" sz="1800" b="1" dirty="0">
                <a:latin typeface="+mj-ea"/>
                <a:cs typeface="Times New Roman"/>
              </a:rPr>
              <a:t>基于</a:t>
            </a:r>
            <a:r>
              <a:rPr lang="en-US" altLang="zh-CN" sz="1800" b="1" dirty="0">
                <a:latin typeface="+mj-ea"/>
                <a:cs typeface="Times New Roman"/>
              </a:rPr>
              <a:t>Headers</a:t>
            </a:r>
            <a:r>
              <a:rPr lang="zh-CN" altLang="en-US" sz="1800" b="1" dirty="0">
                <a:latin typeface="+mj-ea"/>
                <a:cs typeface="Times New Roman"/>
              </a:rPr>
              <a:t>反爬虫：浏览器访问服务器，在</a:t>
            </a:r>
            <a:r>
              <a:rPr lang="en-US" altLang="zh-CN" sz="1800" b="1" dirty="0">
                <a:latin typeface="+mj-ea"/>
                <a:cs typeface="Times New Roman"/>
              </a:rPr>
              <a:t>Headers</a:t>
            </a:r>
            <a:r>
              <a:rPr lang="zh-CN" altLang="en-US" sz="1800" b="1" dirty="0">
                <a:latin typeface="+mj-ea"/>
                <a:cs typeface="Times New Roman"/>
              </a:rPr>
              <a:t>中有</a:t>
            </a:r>
            <a:r>
              <a:rPr lang="en-US" altLang="zh-CN" sz="1800" b="1" dirty="0">
                <a:latin typeface="+mj-ea"/>
                <a:cs typeface="Times New Roman"/>
              </a:rPr>
              <a:t>User-Agent-</a:t>
            </a:r>
            <a:r>
              <a:rPr lang="en-US" altLang="zh-CN" sz="1800" b="1" dirty="0" err="1">
                <a:latin typeface="+mj-ea"/>
                <a:cs typeface="Times New Roman"/>
              </a:rPr>
              <a:t>Referer</a:t>
            </a:r>
            <a:r>
              <a:rPr lang="zh-CN" altLang="en-US" sz="1800" b="1" dirty="0">
                <a:latin typeface="+mj-ea"/>
                <a:cs typeface="Times New Roman"/>
              </a:rPr>
              <a:t>字段。爬虫可以模拟浏览器绕过此限制。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(2)</a:t>
            </a:r>
            <a:r>
              <a:rPr lang="zh-CN" altLang="en-US" sz="1800" b="1" dirty="0">
                <a:latin typeface="+mj-ea"/>
                <a:cs typeface="Times New Roman"/>
              </a:rPr>
              <a:t>基于用户行为反爬虫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同一用户短时间大量访问某网站。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爬虫应对策略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使用代理</a:t>
            </a:r>
            <a:r>
              <a:rPr lang="en-US" altLang="zh-CN" sz="1800" b="1" dirty="0">
                <a:latin typeface="+mj-ea"/>
                <a:cs typeface="Times New Roman"/>
              </a:rPr>
              <a:t>IP</a:t>
            </a:r>
            <a:r>
              <a:rPr lang="zh-CN" altLang="en-US" sz="1800" b="1" dirty="0">
                <a:latin typeface="+mj-ea"/>
                <a:cs typeface="Times New Roman"/>
              </a:rPr>
              <a:t>或降低访问频率。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(3)</a:t>
            </a:r>
            <a:r>
              <a:rPr lang="zh-CN" altLang="en-US" sz="1800" b="1" dirty="0">
                <a:latin typeface="+mj-ea"/>
                <a:cs typeface="Times New Roman"/>
              </a:rPr>
              <a:t>动态页面反爬虫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模拟</a:t>
            </a:r>
            <a:r>
              <a:rPr lang="en-US" altLang="zh-CN" sz="1800" b="1" dirty="0">
                <a:latin typeface="+mj-ea"/>
                <a:cs typeface="Times New Roman"/>
              </a:rPr>
              <a:t>AJAX</a:t>
            </a:r>
            <a:r>
              <a:rPr lang="zh-CN" altLang="en-US" sz="1800" b="1" dirty="0">
                <a:latin typeface="+mj-ea"/>
                <a:cs typeface="Times New Roman"/>
              </a:rPr>
              <a:t>请求</a:t>
            </a:r>
            <a:r>
              <a:rPr lang="en-US" altLang="zh-CN" sz="1800" b="1" dirty="0">
                <a:latin typeface="+mj-ea"/>
                <a:cs typeface="Times New Roman"/>
              </a:rPr>
              <a:t>,</a:t>
            </a:r>
            <a:r>
              <a:rPr lang="zh-CN" altLang="en-US" sz="1800" b="1" dirty="0">
                <a:latin typeface="+mj-ea"/>
                <a:cs typeface="Times New Roman"/>
              </a:rPr>
              <a:t>或是模拟浏览器发送动态请求。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(4)Cookie</a:t>
            </a:r>
            <a:r>
              <a:rPr lang="zh-CN" altLang="en-US" sz="1800" b="1" dirty="0">
                <a:latin typeface="+mj-ea"/>
                <a:cs typeface="Times New Roman"/>
              </a:rPr>
              <a:t>限制</a:t>
            </a:r>
            <a:r>
              <a:rPr lang="en-US" altLang="zh-CN" sz="1800" b="1" dirty="0">
                <a:latin typeface="+mj-ea"/>
                <a:cs typeface="Times New Roman"/>
              </a:rPr>
              <a:t>:Cookie</a:t>
            </a:r>
            <a:r>
              <a:rPr lang="zh-CN" altLang="en-US" sz="1800" b="1" dirty="0">
                <a:latin typeface="+mj-ea"/>
                <a:cs typeface="Times New Roman"/>
              </a:rPr>
              <a:t>检验。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(5)</a:t>
            </a:r>
            <a:r>
              <a:rPr lang="zh-CN" altLang="en-US" sz="1800" b="1" dirty="0">
                <a:latin typeface="+mj-ea"/>
                <a:cs typeface="Times New Roman"/>
              </a:rPr>
              <a:t>验证码限制：拖动某个图片，或输入某个字母进行手动验证。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22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7943235" cy="4249996"/>
          </a:xfrm>
        </p:spPr>
        <p:txBody>
          <a:bodyPr>
            <a:noAutofit/>
          </a:bodyPr>
          <a:lstStyle/>
          <a:p>
            <a:pPr algn="l"/>
            <a:r>
              <a:rPr lang="zh-CN" altLang="x-none" sz="1800" b="1" dirty="0">
                <a:latin typeface="+mj-ea"/>
                <a:cs typeface="Times New Roman"/>
              </a:rPr>
              <a:t>网络</a:t>
            </a:r>
            <a:r>
              <a:rPr lang="zh-CN" altLang="en-US" sz="1800" b="1" dirty="0">
                <a:latin typeface="+mj-ea"/>
                <a:cs typeface="Times New Roman"/>
              </a:rPr>
              <a:t>爬虫的法律与道德约束：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合理合法</a:t>
            </a:r>
            <a:r>
              <a:rPr lang="zh-CN" altLang="en-US" sz="1800" b="1" dirty="0">
                <a:latin typeface="+mj-ea"/>
                <a:cs typeface="Times New Roman"/>
              </a:rPr>
              <a:t>地获得网上的数据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(1)</a:t>
            </a:r>
            <a:r>
              <a:rPr lang="zh-CN" altLang="en-US" sz="1800" b="1" dirty="0">
                <a:latin typeface="+mj-ea"/>
                <a:cs typeface="Times New Roman"/>
              </a:rPr>
              <a:t>未经授权，不得擅自将有版权的数据公布，供人下载。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(2)</a:t>
            </a:r>
            <a:r>
              <a:rPr lang="zh-CN" altLang="en-US" sz="1800" b="1" dirty="0">
                <a:latin typeface="+mj-ea"/>
                <a:cs typeface="Times New Roman"/>
              </a:rPr>
              <a:t>不得擅自下载，或者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暴力破解</a:t>
            </a:r>
            <a:r>
              <a:rPr lang="zh-CN" altLang="en-US" sz="1800" b="1" dirty="0">
                <a:latin typeface="+mj-ea"/>
                <a:cs typeface="Times New Roman"/>
              </a:rPr>
              <a:t>数据。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(3) </a:t>
            </a:r>
            <a:r>
              <a:rPr lang="zh-CN" altLang="en-US" sz="1800" b="1" dirty="0">
                <a:latin typeface="+mj-ea"/>
                <a:cs typeface="Times New Roman"/>
              </a:rPr>
              <a:t>不得违规下载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涉密</a:t>
            </a:r>
            <a:r>
              <a:rPr lang="zh-CN" altLang="en-US" sz="1800" b="1" dirty="0">
                <a:latin typeface="+mj-ea"/>
                <a:cs typeface="Times New Roman"/>
              </a:rPr>
              <a:t>数据。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(4) </a:t>
            </a:r>
            <a:r>
              <a:rPr lang="zh-CN" altLang="en-US" sz="1800" b="1" dirty="0">
                <a:latin typeface="+mj-ea"/>
                <a:cs typeface="Times New Roman"/>
              </a:rPr>
              <a:t>遵循</a:t>
            </a:r>
            <a:r>
              <a:rPr lang="en-US" altLang="zh-CN" sz="1800" b="1" dirty="0">
                <a:latin typeface="+mj-ea"/>
                <a:cs typeface="Times New Roman"/>
              </a:rPr>
              <a:t>robots</a:t>
            </a:r>
            <a:r>
              <a:rPr lang="zh-CN" altLang="en-US" sz="1800" b="1" dirty="0">
                <a:latin typeface="+mj-ea"/>
                <a:cs typeface="Times New Roman"/>
              </a:rPr>
              <a:t>协议，那些页面能够被抓取，那些页面不能被抓取。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73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7943235" cy="4249996"/>
          </a:xfrm>
        </p:spPr>
        <p:txBody>
          <a:bodyPr>
            <a:noAutofit/>
          </a:bodyPr>
          <a:lstStyle/>
          <a:p>
            <a:pPr algn="l"/>
            <a:r>
              <a:rPr lang="zh-CN" altLang="x-none" sz="1800" b="1" dirty="0">
                <a:latin typeface="+mj-ea"/>
                <a:cs typeface="Times New Roman"/>
              </a:rPr>
              <a:t>网络</a:t>
            </a:r>
            <a:r>
              <a:rPr lang="zh-CN" altLang="en-US" sz="1800" b="1" dirty="0">
                <a:latin typeface="+mj-ea"/>
                <a:cs typeface="Times New Roman"/>
              </a:rPr>
              <a:t>爬虫的法律与道德约束：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合理合法</a:t>
            </a:r>
            <a:r>
              <a:rPr lang="zh-CN" altLang="en-US" sz="1800" b="1" dirty="0">
                <a:latin typeface="+mj-ea"/>
                <a:cs typeface="Times New Roman"/>
              </a:rPr>
              <a:t>地获得网上的数据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(1)</a:t>
            </a:r>
            <a:r>
              <a:rPr lang="zh-CN" altLang="en-US" sz="1800" b="1" dirty="0">
                <a:latin typeface="+mj-ea"/>
                <a:cs typeface="Times New Roman"/>
              </a:rPr>
              <a:t>未经授权，不得擅自将有版权的数据公布，供人下载。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(2)</a:t>
            </a:r>
            <a:r>
              <a:rPr lang="zh-CN" altLang="en-US" sz="1800" b="1" dirty="0">
                <a:latin typeface="+mj-ea"/>
                <a:cs typeface="Times New Roman"/>
              </a:rPr>
              <a:t>不得擅自下载，或者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暴力破解</a:t>
            </a:r>
            <a:r>
              <a:rPr lang="zh-CN" altLang="en-US" sz="1800" b="1" dirty="0">
                <a:latin typeface="+mj-ea"/>
                <a:cs typeface="Times New Roman"/>
              </a:rPr>
              <a:t>数据。</a:t>
            </a:r>
            <a:r>
              <a:rPr lang="en-US" altLang="zh-CN" sz="1800" b="1" dirty="0">
                <a:latin typeface="+mj-ea"/>
                <a:cs typeface="Times New Roman"/>
              </a:rPr>
              <a:t/>
            </a:r>
            <a:br>
              <a:rPr lang="en-US" altLang="zh-CN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(3) </a:t>
            </a:r>
            <a:r>
              <a:rPr lang="zh-CN" altLang="en-US" sz="1800" b="1" dirty="0">
                <a:latin typeface="+mj-ea"/>
                <a:cs typeface="Times New Roman"/>
              </a:rPr>
              <a:t>不得违规下载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cs typeface="Times New Roman"/>
              </a:rPr>
              <a:t>涉密</a:t>
            </a:r>
            <a:r>
              <a:rPr lang="zh-CN" altLang="en-US" sz="1800" b="1" dirty="0">
                <a:latin typeface="+mj-ea"/>
                <a:cs typeface="Times New Roman"/>
              </a:rPr>
              <a:t>数据。</a:t>
            </a: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en-US" altLang="zh-CN" sz="1800" b="1" dirty="0">
                <a:latin typeface="+mj-ea"/>
                <a:cs typeface="Times New Roman"/>
              </a:rPr>
              <a:t>(4) </a:t>
            </a:r>
            <a:r>
              <a:rPr lang="zh-CN" altLang="en-US" sz="1800" b="1" dirty="0">
                <a:latin typeface="+mj-ea"/>
                <a:cs typeface="Times New Roman"/>
              </a:rPr>
              <a:t>遵循</a:t>
            </a:r>
            <a:r>
              <a:rPr lang="en-US" altLang="zh-CN" sz="1800" b="1" dirty="0">
                <a:latin typeface="+mj-ea"/>
                <a:cs typeface="Times New Roman"/>
              </a:rPr>
              <a:t>robots</a:t>
            </a:r>
            <a:r>
              <a:rPr lang="zh-CN" altLang="en-US" sz="1800" b="1" dirty="0">
                <a:latin typeface="+mj-ea"/>
                <a:cs typeface="Times New Roman"/>
              </a:rPr>
              <a:t>协议，那些页面能够被抓取，那些页面不能被抓取。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81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4"/>
            <a:ext cx="7943235" cy="4249996"/>
          </a:xfrm>
        </p:spPr>
        <p:txBody>
          <a:bodyPr>
            <a:noAutofit/>
          </a:bodyPr>
          <a:lstStyle/>
          <a:p>
            <a:pPr algn="l"/>
            <a:r>
              <a:rPr lang="zh-CN" altLang="x-none" sz="1600" b="1" dirty="0">
                <a:latin typeface="+mj-ea"/>
                <a:cs typeface="Times New Roman"/>
              </a:rPr>
              <a:t>电子</a:t>
            </a:r>
            <a:r>
              <a:rPr lang="zh-CN" altLang="en-US" sz="1600" b="1" dirty="0">
                <a:latin typeface="+mj-ea"/>
                <a:cs typeface="Times New Roman"/>
              </a:rPr>
              <a:t>商务数据的采集：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/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>数据的来源及分类</a:t>
            </a:r>
            <a:r>
              <a:rPr lang="en-US" altLang="zh-CN" sz="1600" b="1" dirty="0">
                <a:latin typeface="+mj-ea"/>
                <a:cs typeface="Times New Roman"/>
              </a:rPr>
              <a:t>:</a:t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(1)</a:t>
            </a:r>
            <a:r>
              <a:rPr lang="zh-CN" altLang="en-US" sz="1600" b="1" dirty="0">
                <a:latin typeface="+mj-ea"/>
                <a:cs typeface="Times New Roman"/>
              </a:rPr>
              <a:t>电子商务数据平台的基础数据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(2)</a:t>
            </a:r>
            <a:r>
              <a:rPr lang="zh-CN" altLang="en-US" sz="1600" b="1" dirty="0">
                <a:latin typeface="+mj-ea"/>
                <a:cs typeface="Times New Roman"/>
              </a:rPr>
              <a:t>电商专业网站的研究数据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(3)</a:t>
            </a:r>
            <a:r>
              <a:rPr lang="zh-CN" altLang="en-US" sz="1600" b="1" dirty="0">
                <a:latin typeface="+mj-ea"/>
                <a:cs typeface="Times New Roman"/>
              </a:rPr>
              <a:t>基于电商媒体的数据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(4)</a:t>
            </a:r>
            <a:r>
              <a:rPr lang="zh-CN" altLang="en-US" sz="1600" b="1" dirty="0">
                <a:latin typeface="+mj-ea"/>
                <a:cs typeface="Times New Roman"/>
              </a:rPr>
              <a:t>基于电商评论的数据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/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>电商平台的数据采集</a:t>
            </a:r>
            <a:r>
              <a:rPr lang="en-US" altLang="zh-CN" sz="1600" b="1" dirty="0">
                <a:latin typeface="+mj-ea"/>
                <a:cs typeface="Times New Roman"/>
              </a:rPr>
              <a:t>:</a:t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(1)HTML</a:t>
            </a:r>
            <a:r>
              <a:rPr lang="zh-CN" altLang="en-US" sz="1600" b="1" dirty="0">
                <a:latin typeface="+mj-ea"/>
                <a:cs typeface="Times New Roman"/>
              </a:rPr>
              <a:t>网页文本，图片</a:t>
            </a:r>
            <a:r>
              <a:rPr lang="en-US" altLang="zh-CN" sz="1600" b="1" dirty="0">
                <a:latin typeface="+mj-ea"/>
                <a:cs typeface="Times New Roman"/>
              </a:rPr>
              <a:t>-</a:t>
            </a:r>
            <a:r>
              <a:rPr lang="zh-CN" altLang="en-US" sz="1600" b="1" dirty="0">
                <a:latin typeface="+mj-ea"/>
                <a:cs typeface="Times New Roman"/>
              </a:rPr>
              <a:t>爬虫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>(2)JSON</a:t>
            </a:r>
            <a:r>
              <a:rPr lang="zh-CN" altLang="en-US" sz="1600" b="1" dirty="0">
                <a:latin typeface="+mj-ea"/>
                <a:cs typeface="Times New Roman"/>
              </a:rPr>
              <a:t>或</a:t>
            </a:r>
            <a:r>
              <a:rPr lang="en-US" altLang="zh-CN" sz="1600" b="1" dirty="0">
                <a:latin typeface="+mj-ea"/>
                <a:cs typeface="Times New Roman"/>
              </a:rPr>
              <a:t>XML</a:t>
            </a:r>
            <a:r>
              <a:rPr lang="zh-CN" altLang="en-US" sz="1600" b="1" dirty="0">
                <a:latin typeface="+mj-ea"/>
                <a:cs typeface="Times New Roman"/>
              </a:rPr>
              <a:t>文本</a:t>
            </a:r>
            <a:r>
              <a:rPr lang="en-US" altLang="zh-CN" sz="1600" b="1" dirty="0">
                <a:latin typeface="+mj-ea"/>
                <a:cs typeface="Times New Roman"/>
              </a:rPr>
              <a:t>-API</a:t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latin typeface="+mj-ea"/>
                <a:cs typeface="Times New Roman"/>
              </a:rPr>
              <a:t/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>电商平台数据采集的困难</a:t>
            </a:r>
            <a:r>
              <a:rPr lang="en-US" altLang="zh-CN" sz="1600" b="1" dirty="0">
                <a:latin typeface="+mj-ea"/>
                <a:cs typeface="Times New Roman"/>
              </a:rPr>
              <a:t>:</a:t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zh-CN" altLang="zh-CN" sz="1600" b="1" dirty="0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 dirty="0" err="1">
                <a:latin typeface="+mj-ea"/>
                <a:cs typeface="Times New Roman"/>
              </a:rPr>
              <a:t>olume</a:t>
            </a:r>
            <a:r>
              <a:rPr lang="en-US" altLang="zh-CN" sz="1600" b="1" dirty="0">
                <a:latin typeface="+mj-ea"/>
                <a:cs typeface="Times New Roman"/>
              </a:rPr>
              <a:t>(</a:t>
            </a:r>
            <a:r>
              <a:rPr lang="zh-CN" altLang="en-US" sz="1600" b="1" dirty="0">
                <a:latin typeface="+mj-ea"/>
                <a:cs typeface="Times New Roman"/>
              </a:rPr>
              <a:t>数据量大）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 dirty="0">
                <a:latin typeface="+mj-ea"/>
                <a:cs typeface="Times New Roman"/>
              </a:rPr>
              <a:t>ariety(</a:t>
            </a:r>
            <a:r>
              <a:rPr lang="zh-CN" altLang="en-US" sz="1600" b="1" dirty="0">
                <a:latin typeface="+mj-ea"/>
                <a:cs typeface="Times New Roman"/>
              </a:rPr>
              <a:t>种类太多</a:t>
            </a:r>
            <a:r>
              <a:rPr lang="en-US" altLang="zh-CN" sz="1600" b="1" dirty="0">
                <a:latin typeface="+mj-ea"/>
                <a:cs typeface="Times New Roman"/>
              </a:rPr>
              <a:t>)</a:t>
            </a:r>
            <a:r>
              <a:rPr lang="zh-CN" altLang="en-US" sz="1600" b="1" dirty="0">
                <a:latin typeface="+mj-ea"/>
                <a:cs typeface="Times New Roman"/>
              </a:rPr>
              <a:t>：包括平台，研究数据，媒体数据等等。</a:t>
            </a:r>
            <a:r>
              <a:rPr lang="en-US" altLang="zh-CN" sz="1600" b="1" dirty="0">
                <a:latin typeface="+mj-ea"/>
                <a:cs typeface="Times New Roman"/>
              </a:rPr>
              <a:t/>
            </a:r>
            <a:br>
              <a:rPr lang="en-US" altLang="zh-CN" sz="1600" b="1" dirty="0">
                <a:latin typeface="+mj-ea"/>
                <a:cs typeface="Times New Roman"/>
              </a:rPr>
            </a:br>
            <a:r>
              <a:rPr lang="en-US" altLang="zh-CN" sz="1600" b="1" dirty="0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 dirty="0">
                <a:latin typeface="+mj-ea"/>
                <a:cs typeface="Times New Roman"/>
              </a:rPr>
              <a:t>elocity(</a:t>
            </a:r>
            <a:r>
              <a:rPr lang="zh-CN" altLang="en-US" sz="1600" b="1" dirty="0">
                <a:latin typeface="+mj-ea"/>
                <a:cs typeface="Times New Roman"/>
              </a:rPr>
              <a:t>流式数据，高速性）</a:t>
            </a:r>
            <a:br>
              <a:rPr lang="zh-CN" altLang="en-US" sz="1600" b="1" dirty="0">
                <a:latin typeface="+mj-ea"/>
                <a:cs typeface="Times New Roman"/>
              </a:rPr>
            </a:br>
            <a:r>
              <a:rPr lang="zh-CN" altLang="en-US" sz="1600" b="1" dirty="0">
                <a:latin typeface="+mj-ea"/>
                <a:cs typeface="Times New Roman"/>
              </a:rPr>
              <a:t>反爬虫技术，数据孤岛等等。</a:t>
            </a:r>
            <a:endParaRPr lang="en-US" altLang="zh-CN" sz="1600" b="1" dirty="0">
              <a:latin typeface="+mj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543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数据从哪里来？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7581900" cy="270510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spcBef>
                <a:spcPct val="0"/>
              </a:spcBef>
              <a:buAutoNum type="arabicParenBoth"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系统的内部数据</a:t>
            </a:r>
          </a:p>
          <a:p>
            <a:pPr algn="l"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系统内部的数据库，各种文档，图片，音频和视频。</a:t>
            </a:r>
          </a:p>
          <a:p>
            <a:pPr algn="l"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系统内部的业务数据，人员数据，日程事务数据等。</a:t>
            </a: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/>
              </a:rPr>
              <a:t>(2)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系统的外部数据</a:t>
            </a:r>
          </a:p>
          <a:p>
            <a:pPr algn="l"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政府公开的数据，竞争对手的情报数据，社交网站的舆情数据，与业务相关的外部支撑数据，聘用新员工所需的人力资源数据等。</a:t>
            </a: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/>
              </a:rPr>
              <a:t>(3)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大数据分析需要解决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/>
              </a:rPr>
              <a:t>数据外部性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的痛点。</a:t>
            </a:r>
          </a:p>
          <a:p>
            <a:pPr algn="l">
              <a:spcBef>
                <a:spcPct val="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/>
              </a:rPr>
              <a:t>只有内外互补，才可能解决问题。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96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7581900" cy="270510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(1)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对于结构化的日常事务数据</a:t>
            </a:r>
            <a:r>
              <a:rPr lang="zh-CN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在线表单</a:t>
            </a:r>
            <a:r>
              <a:rPr lang="zh-CN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在线调查，线下问卷调查，存储在数据库。</a:t>
            </a:r>
          </a:p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(2)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对于用户消费者行为数据，网络日志采集。</a:t>
            </a:r>
          </a:p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(3)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互联网上面海量的公开数据，网络爬虫</a:t>
            </a:r>
          </a:p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物联网上的海量数据。各种设备感知，存储。</a:t>
            </a:r>
          </a:p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(5)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第三方数据库。</a:t>
            </a: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92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7581900" cy="270510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(1)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对于结构化的日常事务数据</a:t>
            </a:r>
            <a:r>
              <a:rPr lang="zh-CN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在线表单</a:t>
            </a:r>
            <a:r>
              <a:rPr lang="zh-CN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在线调查，线下问卷调查，存储在数据库。一个大学校就业调查的例子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[1]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defTabSz="1406525"/>
            <a:endParaRPr lang="en-US" altLang="zh-CN" dirty="0">
              <a:solidFill>
                <a:srgbClr val="FFFFFF"/>
              </a:solidFill>
              <a:latin typeface="Calibri" charset="0"/>
            </a:endParaRPr>
          </a:p>
          <a:p>
            <a:pPr defTabSz="1406525"/>
            <a:endParaRPr lang="en-US" altLang="zh-CN" dirty="0">
              <a:solidFill>
                <a:srgbClr val="FFFFFF"/>
              </a:solidFill>
              <a:latin typeface="Calibri" charset="0"/>
            </a:endParaRPr>
          </a:p>
          <a:p>
            <a:pPr defTabSz="1406525"/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[1]https://</a:t>
            </a:r>
            <a:r>
              <a:rPr lang="en-US" altLang="zh-CN" dirty="0" err="1">
                <a:solidFill>
                  <a:srgbClr val="FFFFFF"/>
                </a:solidFill>
                <a:latin typeface="Calibri" charset="0"/>
              </a:rPr>
              <a:t>www.wjx.cn</a:t>
            </a:r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/</a:t>
            </a:r>
            <a:r>
              <a:rPr lang="en-US" altLang="zh-CN" dirty="0" err="1">
                <a:solidFill>
                  <a:srgbClr val="FFFFFF"/>
                </a:solidFill>
                <a:latin typeface="Calibri" charset="0"/>
              </a:rPr>
              <a:t>jq</a:t>
            </a:r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/35173829.aspx</a:t>
            </a:r>
            <a:endParaRPr lang="zh-CN" altLang="en-U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11" name="图片 10" descr="屏幕快照 2019-03-06 上午10.37.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3172107"/>
            <a:ext cx="3317875" cy="3014387"/>
          </a:xfrm>
          <a:prstGeom prst="rect">
            <a:avLst/>
          </a:prstGeom>
        </p:spPr>
      </p:pic>
      <p:pic>
        <p:nvPicPr>
          <p:cNvPr id="12" name="图片 11" descr="屏幕快照 2019-03-06 上午10.37.4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24" y="3172107"/>
            <a:ext cx="3206976" cy="33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1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34" y="736447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450" y="1792983"/>
            <a:ext cx="8999550" cy="4087848"/>
          </a:xfrm>
        </p:spPr>
        <p:txBody>
          <a:bodyPr>
            <a:normAutofit fontScale="92500" lnSpcReduction="10000"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(2)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对于用户消费者行为数据，网络日志采集。</a:t>
            </a:r>
            <a:endParaRPr lang="zh-CN" altLang="en-US" sz="2100" b="1" dirty="0">
              <a:solidFill>
                <a:srgbClr val="FF0000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2.1 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浏览器数据采集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(BS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模式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(Brower Server))</a:t>
            </a:r>
          </a:p>
          <a:p>
            <a:pPr algn="l">
              <a:spcBef>
                <a:spcPct val="0"/>
              </a:spcBef>
            </a:pPr>
            <a:endParaRPr lang="en-US" altLang="zh-CN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通过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html5,javascript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用于收集用户通过上网泄漏的各种信息，包括地理位置，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IP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地址，照片，语音，浏览器版本等信息。结合大数据，可实现广告定向投放，用户追踪，用户行为分析，用户群体调研等一系列更人性化的服务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  <a:endParaRPr lang="zh-CN" altLang="en-US" sz="18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19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2.2 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户端数据采集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(CS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模式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</a:t>
            </a:r>
            <a:r>
              <a:rPr lang="zh-CN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C</a:t>
            </a:r>
            <a:r>
              <a:rPr lang="en-US" altLang="zh-CN" sz="1900" b="1" dirty="0" err="1">
                <a:solidFill>
                  <a:schemeClr val="tx1"/>
                </a:solidFill>
                <a:latin typeface="+mn-ea"/>
                <a:cs typeface="Times New Roman"/>
              </a:rPr>
              <a:t>lient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 Server)) </a:t>
            </a:r>
          </a:p>
          <a:p>
            <a:pPr algn="l">
              <a:spcBef>
                <a:spcPct val="0"/>
              </a:spcBef>
            </a:pPr>
            <a:endParaRPr lang="en-US" altLang="zh-CN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结构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(C/S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结构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)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是大家熟知的客户机和服务器结构。它是软件系统体系结构，通过它可以充分利用两端硬件环境的优势，将任务合理分配到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端和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端来实现，降低了系统的通讯开销。</a:t>
            </a:r>
          </a:p>
          <a:p>
            <a:pPr algn="l">
              <a:spcBef>
                <a:spcPct val="0"/>
              </a:spcBef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目前大多数应用软件系统都是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形式的两层结构，由于现在的软件应用系统正在向分布式的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应用发展，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endParaRPr lang="zh-CN" altLang="en-US" sz="18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617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7581900" cy="270510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(3)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互联网上面海量的公开数据，网络爬虫 （八爪鱼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[1]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）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defTabSz="1406525"/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[1]http://</a:t>
            </a:r>
            <a:r>
              <a:rPr lang="en-US" altLang="zh-CN" dirty="0" err="1">
                <a:solidFill>
                  <a:srgbClr val="FFFFFF"/>
                </a:solidFill>
                <a:latin typeface="Calibri" charset="0"/>
              </a:rPr>
              <a:t>www.bazhuayu.com</a:t>
            </a:r>
            <a:r>
              <a:rPr lang="en-US" altLang="zh-CN" dirty="0">
                <a:solidFill>
                  <a:srgbClr val="FFFFFF"/>
                </a:solidFill>
                <a:latin typeface="Calibri" charset="0"/>
              </a:rPr>
              <a:t>/</a:t>
            </a:r>
            <a:endParaRPr lang="zh-CN" altLang="en-U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屏幕快照 2019-03-06 上午10.57.3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09900"/>
            <a:ext cx="2789056" cy="2527300"/>
          </a:xfrm>
          <a:prstGeom prst="rect">
            <a:avLst/>
          </a:prstGeom>
        </p:spPr>
      </p:pic>
      <p:pic>
        <p:nvPicPr>
          <p:cNvPr id="6" name="图片 5" descr="屏幕快照 2019-03-06 上午10.57.38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56" y="3009899"/>
            <a:ext cx="2811644" cy="2578119"/>
          </a:xfrm>
          <a:prstGeom prst="rect">
            <a:avLst/>
          </a:prstGeom>
        </p:spPr>
      </p:pic>
      <p:pic>
        <p:nvPicPr>
          <p:cNvPr id="8" name="图片 7" descr="屏幕快照 2019-03-06 上午10.57.59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81" y="3009899"/>
            <a:ext cx="2654018" cy="24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4368800" cy="2705100"/>
          </a:xfrm>
        </p:spPr>
        <p:txBody>
          <a:bodyPr>
            <a:normAutofit lnSpcReduction="10000"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物联网上的海量数据。各种感知，存储设备。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视频数据：高清防抖摄像头，获得关键信息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人脸，车牌等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语音数据：麦克风阵列，消除背景噪声。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传感器数据采集：智慧农业中的温度传感器，湿度传感器等。</a:t>
            </a: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屏幕快照 2019-03-06 上午11.15.4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46" y="2353602"/>
            <a:ext cx="4454726" cy="26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" y="1236405"/>
            <a:ext cx="4755536" cy="147002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2451100"/>
            <a:ext cx="7581900" cy="270510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第三方数据库公开数据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金融数据：雅虎财经</a:t>
            </a:r>
          </a:p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如右图，从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2013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年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12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月至今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英镑和美元的汇率波动数据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)</a:t>
            </a:r>
          </a:p>
          <a:p>
            <a:pPr algn="l">
              <a:spcBef>
                <a:spcPct val="0"/>
              </a:spcBef>
            </a:pPr>
            <a:endParaRPr lang="en-US" altLang="zh-CN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学术数据库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:</a:t>
            </a:r>
          </a:p>
          <a:p>
            <a:pPr algn="l">
              <a:spcBef>
                <a:spcPct val="0"/>
              </a:spcBef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知网，</a:t>
            </a: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Elsevier,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 </a:t>
            </a:r>
            <a:r>
              <a:rPr lang="en-US" altLang="zh-CN" sz="2100" b="1" dirty="0" err="1">
                <a:solidFill>
                  <a:schemeClr val="tx1"/>
                </a:solidFill>
                <a:latin typeface="+mn-ea"/>
                <a:cs typeface="Times New Roman"/>
              </a:rPr>
              <a:t>arXiv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等。</a:t>
            </a:r>
            <a:endParaRPr lang="en-US" altLang="zh-CN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0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122688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129301" tIns="64651" rIns="129301" bIns="64651" anchor="ctr"/>
          <a:lstStyle/>
          <a:p>
            <a:pPr algn="ctr" defTabSz="19907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28813125"/>
            <a:ext cx="21388388" cy="1651000"/>
          </a:xfrm>
          <a:prstGeom prst="rect">
            <a:avLst/>
          </a:prstGeom>
          <a:solidFill>
            <a:schemeClr val="tx2"/>
          </a:solidFill>
          <a:ln w="9525">
            <a:solidFill>
              <a:srgbClr val="2461AA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 algn="ctr" defTabSz="1406525"/>
            <a:endParaRPr lang="zh-CN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" name="Rectangl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29025850"/>
            <a:ext cx="3438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Rectangl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29073475"/>
            <a:ext cx="3221037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Rectangl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75" y="29051250"/>
            <a:ext cx="34559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4" descr="QQ图片201309101704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88" y="29262388"/>
            <a:ext cx="21034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8944888"/>
            <a:ext cx="3178175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18" descr="NUF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" y="101252"/>
            <a:ext cx="4944449" cy="102904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19700" y="184150"/>
            <a:ext cx="3835399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Times New Roman"/>
                <a:cs typeface="Times New Roman"/>
              </a:rPr>
              <a:t>第</a:t>
            </a:r>
            <a:r>
              <a:rPr lang="en-US" altLang="zh-CN" sz="2800" b="1" dirty="0">
                <a:latin typeface="Times New Roman"/>
                <a:cs typeface="Times New Roman"/>
              </a:rPr>
              <a:t>2</a:t>
            </a:r>
            <a:r>
              <a:rPr lang="zh-CN" altLang="en-US" sz="2800" b="1" dirty="0">
                <a:latin typeface="Times New Roman"/>
                <a:cs typeface="Times New Roman"/>
              </a:rPr>
              <a:t>章：数据采集和预处理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图片 4" descr="屏幕快照 2019-03-06 上午11.10.0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236404"/>
            <a:ext cx="5118099" cy="3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13916</TotalTime>
  <Words>2617</Words>
  <Application>Microsoft Office PowerPoint</Application>
  <PresentationFormat>全屏显示(4:3)</PresentationFormat>
  <Paragraphs>193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Arial</vt:lpstr>
      <vt:lpstr>Calibri</vt:lpstr>
      <vt:lpstr>Times New Roman</vt:lpstr>
      <vt:lpstr>Wingdings</vt:lpstr>
      <vt:lpstr>Office Theme</vt:lpstr>
      <vt:lpstr>电子商务导论</vt:lpstr>
      <vt:lpstr>为什么要有数据采集和预处理？</vt:lpstr>
      <vt:lpstr>数据从哪里来？</vt:lpstr>
      <vt:lpstr>怎样采集数据？</vt:lpstr>
      <vt:lpstr>怎样采集数据？</vt:lpstr>
      <vt:lpstr>怎样采集数据？</vt:lpstr>
      <vt:lpstr>怎样采集数据？</vt:lpstr>
      <vt:lpstr>怎样采集数据？</vt:lpstr>
      <vt:lpstr>怎样采集数据？</vt:lpstr>
      <vt:lpstr>网络爬虫  为什么要使用网络爬虫？  (1)网络爬虫，搜索引擎背后的基础技术。百度和谷歌搜索显示的页面，都源自于网络爬虫每天不停的工作。 (2)网络爬虫可以一次下载大量网页。 (3)网络爬虫和各种网站开放的API有什么不同？ (4)多源异构的互联网开放数据,经过预处理，数据融合以后的有价值数据。</vt:lpstr>
      <vt:lpstr>网络爬虫  网络爬虫(Web Crawler)的定义： </vt:lpstr>
      <vt:lpstr>网络爬虫  网络爬虫的分类： (1)全网爬虫:搜集整个互联网的网页(百度，谷歌，搜狗等) (2)主题网络爬虫: 特定需求的爬虫，比如八爪鱼 (3)增量式网络爬虫:不抓取重复的数据，保证新数据和旧数据的唯一性。 (4)深层网络爬虫: 深层网络爬虫对应深层网络数据。 表层网络数据：网页显示的内容。 深层网络数据：藏在网页背后的数据库的内容，并没有完全通过网页展示出来。或者是特定用户才有权限看到的内容。</vt:lpstr>
      <vt:lpstr>网络爬虫  网络爬虫的预备基础知识： 客户端-服务器CS模式(Client - Server)</vt:lpstr>
      <vt:lpstr>常用的网络爬虫工具：  </vt:lpstr>
      <vt:lpstr>常用的网络爬虫工具：  </vt:lpstr>
      <vt:lpstr>  网络爬虫的预备基础知识：HTTP 协议  HTTP协议基于CS模式，是一种请求响应的协议。 通常请求由客户机上的Web浏览器发出，而服务器上的Web网站收到请求，给出响应。  右边是一个访问Wiki百科的例子。包括Request, Response Header, Response body三个部分。 </vt:lpstr>
      <vt:lpstr>网络爬虫  网络爬虫的技术原理（如右图所示）： (1)调度器(Scheduler)输入种子URL (2)下载器（Downloader）下载相关页面。 (3)下载器从下载的页面中，由挖网页解析器抽取关联的URLs,放入调度器的队列Queue,等待下一轮处理。 (4)下载器把下载得到的页面进行存储。 (5)调度器从增量的URLs开始新一轮任，重复步骤(1)-(4)。 (6)整个过程迭代，直到队列中的URLs列表为空，停止下载。</vt:lpstr>
      <vt:lpstr>网络爬虫  网络爬虫实战的常用工具。 C/C++等语言一般用于百度等搜索引擎公司，用于设计通用的搜索引擎，但是由于实现比较复杂，不适合初学者。  Python相比较C/C++而言，具有简单易学，功能较全的特点。  Python的url和urllib：由URLs列表得到网页内容, Re库：通过正则表达式解析下载网页中的URLs，并放到队列Queue中。  整个爬虫框架Scrapy = Scrach(抓取)+Python   </vt:lpstr>
      <vt:lpstr>网络爬虫:一个Scrapy的例子：抓取某网站的内容(1).     </vt:lpstr>
      <vt:lpstr>网络爬虫:一个Scrapy的例子：抓取某网站的内容(2).     </vt:lpstr>
      <vt:lpstr>Python通过pyodbc连接Sql Server数据库进行数据操作：    </vt:lpstr>
      <vt:lpstr>网络爬虫与反爬虫技术：  为什么要反爬虫？ (1)爬虫消耗了大量的服务器响应资源，使得正常的响应变慢。 (2)爬虫会盗用一部分网站不想公开的数据和信息。  反爬虫的主要技术有哪些？ (1)基于Headers反爬虫：浏览器访问服务器，在Headers中有User-Agent-Referer字段。爬虫可以模拟浏览器绕过此限制。 (2)基于用户行为反爬虫:同一用户短时间大量访问某网站。 爬虫应对策略:使用代理IP或降低访问频率。 (3)动态页面反爬虫:模拟AJAX请求,或是模拟浏览器发送动态请求。 (4)Cookie限制:Cookie检验。 (5)验证码限制：拖动某个图片，或输入某个字母进行手动验证。</vt:lpstr>
      <vt:lpstr>网络爬虫的法律与道德约束： 合理合法地获得网上的数据 (1)未经授权，不得擅自将有版权的数据公布，供人下载。 (2)不得擅自下载，或者暴力破解数据。 (3) 不得违规下载涉密数据。 (4) 遵循robots协议，那些页面能够被抓取，那些页面不能被抓取。</vt:lpstr>
      <vt:lpstr>网络爬虫的法律与道德约束： 合理合法地获得网上的数据 (1)未经授权，不得擅自将有版权的数据公布，供人下载。 (2)不得擅自下载，或者暴力破解数据。 (3) 不得违规下载涉密数据。 (4) 遵循robots协议，那些页面能够被抓取，那些页面不能被抓取。</vt:lpstr>
      <vt:lpstr>电子商务数据的采集：  数据的来源及分类: (1)电子商务数据平台的基础数据 (2)电商专业网站的研究数据 (3)基于电商媒体的数据 (4)基于电商评论的数据  电商平台的数据采集: (1)HTML网页文本，图片-爬虫 (2)JSON或XML文本-API  电商平台数据采集的困难: Volume(数据量大） Variety(种类太多)：包括平台，研究数据，媒体数据等等。 Velocity(流式数据，高速性） 反爬虫技术，数据孤岛等等。</vt:lpstr>
    </vt:vector>
  </TitlesOfParts>
  <Company>UNNC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Identification of Influential Spreaders and Communities in Complex Networks</dc:title>
  <dc:creator>Hongliang</dc:creator>
  <cp:lastModifiedBy>alienware</cp:lastModifiedBy>
  <cp:revision>1824</cp:revision>
  <dcterms:created xsi:type="dcterms:W3CDTF">2018-04-16T01:14:22Z</dcterms:created>
  <dcterms:modified xsi:type="dcterms:W3CDTF">2021-04-06T04:28:20Z</dcterms:modified>
</cp:coreProperties>
</file>